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0" r:id="rId13"/>
    <p:sldId id="266" r:id="rId14"/>
    <p:sldId id="268" r:id="rId15"/>
    <p:sldId id="269" r:id="rId16"/>
    <p:sldId id="271" r:id="rId17"/>
  </p:sldIdLst>
  <p:sldSz cx="14630400" cy="8229600"/>
  <p:notesSz cx="8229600" cy="14630400"/>
  <p:embeddedFontLst>
    <p:embeddedFont>
      <p:font typeface="MuseoModerno Medium" panose="020B0604020202020204" charset="0"/>
      <p:regular r:id="rId19"/>
    </p:embeddedFont>
    <p:embeddedFont>
      <p:font typeface="Source Sans 3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55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633818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r>
              <a:rPr lang="ru-RU" dirty="0"/>
              <a:t>3-24 октября</a:t>
            </a:r>
          </a:p>
        </p:txBody>
      </p:sp>
      <p:sp>
        <p:nvSpPr>
          <p:cNvPr id="4" name="Text 1"/>
          <p:cNvSpPr/>
          <p:nvPr/>
        </p:nvSpPr>
        <p:spPr>
          <a:xfrm>
            <a:off x="793790" y="2809996"/>
            <a:ext cx="13042821" cy="24617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ru-RU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ЭКОНОМИЧЕСКАЯ УСТОЙЧИВОСТЬ КАК ОСНОВА </a:t>
            </a:r>
          </a:p>
          <a:p>
            <a:pPr marL="0" indent="0" algn="ctr">
              <a:lnSpc>
                <a:spcPts val="4850"/>
              </a:lnSpc>
              <a:buNone/>
            </a:pPr>
            <a:r>
              <a:rPr lang="ru-RU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ЦИРКУЛЯРНОЙ ЭКОНОМИКИ: ЭКОНОМИЧЕСКИЙ РОСТ И </a:t>
            </a:r>
          </a:p>
          <a:p>
            <a:pPr marL="0" indent="0" algn="ctr">
              <a:lnSpc>
                <a:spcPts val="4850"/>
              </a:lnSpc>
              <a:buNone/>
            </a:pPr>
            <a:r>
              <a:rPr lang="ru-RU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СНИЖЕНИЕ ЗАГРЯЗНЕНИЯ ОКРУЖАЮЩЕЙ СРЕДЫ</a:t>
            </a:r>
          </a:p>
        </p:txBody>
      </p:sp>
      <p:sp>
        <p:nvSpPr>
          <p:cNvPr id="5" name="Text 2"/>
          <p:cNvSpPr/>
          <p:nvPr/>
        </p:nvSpPr>
        <p:spPr>
          <a:xfrm>
            <a:off x="841415" y="3926202"/>
            <a:ext cx="12947452" cy="816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793790" y="334315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474225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 rot="10800000" flipV="1">
            <a:off x="8218448" y="5675972"/>
            <a:ext cx="5618161" cy="465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ru-RU" sz="28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К.э.н., доцент</a:t>
            </a:r>
            <a:r>
              <a:rPr lang="en-US" sz="28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Турсуналиева Д.М.</a:t>
            </a:r>
            <a:endParaRPr lang="en-US" sz="2800" dirty="0"/>
          </a:p>
        </p:txBody>
      </p:sp>
      <p:sp>
        <p:nvSpPr>
          <p:cNvPr id="11" name="Text 8"/>
          <p:cNvSpPr/>
          <p:nvPr/>
        </p:nvSpPr>
        <p:spPr>
          <a:xfrm>
            <a:off x="356839" y="7228949"/>
            <a:ext cx="13838663" cy="852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ru-RU" sz="28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Бишкек-Ташкент-</a:t>
            </a:r>
            <a:r>
              <a:rPr lang="en-US" sz="28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2025</a:t>
            </a:r>
            <a:endParaRPr lang="ru-RU" sz="2800" dirty="0">
              <a:solidFill>
                <a:srgbClr val="2B415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r">
              <a:lnSpc>
                <a:spcPts val="2500"/>
              </a:lnSpc>
              <a:buNone/>
            </a:pPr>
            <a:r>
              <a:rPr lang="ru-RU" sz="28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23-24 октября </a:t>
            </a:r>
          </a:p>
          <a:p>
            <a:pPr marL="0" indent="0" algn="ctr">
              <a:lnSpc>
                <a:spcPts val="2500"/>
              </a:lnSpc>
              <a:buNone/>
            </a:pPr>
            <a:endParaRPr lang="en-US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AD96F1E-4E3C-2EB1-164D-9C6E0CA4D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62254" cy="14640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B34C95-D01A-56BC-F5D1-1F03D065D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1669" y="-100361"/>
            <a:ext cx="2078892" cy="17453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673B25-5AE3-BFF2-F3BB-C09A17188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254" y="1"/>
            <a:ext cx="10609575" cy="19322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C20813E-ECBB-CE0E-25D3-BA21448D5899}"/>
              </a:ext>
            </a:extLst>
          </p:cNvPr>
          <p:cNvSpPr/>
          <p:nvPr/>
        </p:nvSpPr>
        <p:spPr>
          <a:xfrm>
            <a:off x="12766876" y="7707154"/>
            <a:ext cx="1817804" cy="45339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513755" y="223302"/>
            <a:ext cx="12577777" cy="531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Стратегия Управления Отходами и Децентрализация Полномочий</a:t>
            </a:r>
            <a:endParaRPr lang="en-US" sz="2500" b="1" dirty="0"/>
          </a:p>
        </p:txBody>
      </p:sp>
      <p:sp>
        <p:nvSpPr>
          <p:cNvPr id="3" name="Text 1"/>
          <p:cNvSpPr/>
          <p:nvPr/>
        </p:nvSpPr>
        <p:spPr>
          <a:xfrm>
            <a:off x="513755" y="881241"/>
            <a:ext cx="13602891" cy="3355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Разработка эффективных систем управления отходами не должна ограничиваться законодательно-правовой защитой. </a:t>
            </a:r>
            <a:endParaRPr lang="ru-RU" sz="2000" dirty="0">
              <a:solidFill>
                <a:srgbClr val="2B415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buNone/>
            </a:pPr>
            <a:r>
              <a:rPr lang="en-US" sz="2000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Требуется</a:t>
            </a: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научно-обоснованная система типизации, переработки и вторичного использования отходов.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513755" y="1489591"/>
            <a:ext cx="2926318" cy="240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ru-RU" sz="2000" dirty="0">
              <a:solidFill>
                <a:srgbClr val="124E73"/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  <a:p>
            <a:pPr marL="0" indent="0" algn="l">
              <a:lnSpc>
                <a:spcPts val="1850"/>
              </a:lnSpc>
              <a:buNone/>
            </a:pPr>
            <a:endParaRPr lang="ru-RU" sz="2000" dirty="0">
              <a:solidFill>
                <a:srgbClr val="124E73"/>
              </a:solidFill>
            </a:endParaRPr>
          </a:p>
          <a:p>
            <a:pPr marL="0" indent="0" algn="l">
              <a:lnSpc>
                <a:spcPts val="1850"/>
              </a:lnSpc>
              <a:buNone/>
            </a:pPr>
            <a:endParaRPr lang="en-US" sz="2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56" y="1857077"/>
            <a:ext cx="192643" cy="24074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31069" y="1874758"/>
            <a:ext cx="6227445" cy="411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Разработка стандартов:</a:t>
            </a:r>
            <a:r>
              <a:rPr lang="en-US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Внедрение руководств, практик и методов испытаний для обращения с промышленными, коммерческими и бытовыми </a:t>
            </a:r>
            <a:r>
              <a:rPr lang="en-US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отходами</a:t>
            </a:r>
            <a:r>
              <a:rPr lang="en-US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ru-RU" dirty="0">
              <a:solidFill>
                <a:srgbClr val="2B415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1600"/>
              </a:lnSpc>
              <a:buNone/>
            </a:pPr>
            <a:endParaRPr lang="en-US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56" y="2524899"/>
            <a:ext cx="192643" cy="24074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31069" y="2542580"/>
            <a:ext cx="6227445" cy="411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ru-RU" sz="2000" b="1" dirty="0">
              <a:solidFill>
                <a:srgbClr val="2B415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1600"/>
              </a:lnSpc>
              <a:buNone/>
            </a:pPr>
            <a:r>
              <a:rPr lang="en-US" sz="2000" b="1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Децентрализация</a:t>
            </a:r>
            <a:r>
              <a:rPr lang="en-US" sz="20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</a:t>
            </a: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Полномочия и функции по переработке и повторному использованию отходов должны быть переданы </a:t>
            </a:r>
            <a:r>
              <a:rPr lang="en-US" sz="2000" b="1" dirty="0">
                <a:solidFill>
                  <a:srgbClr val="325F7B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органам местной власти</a:t>
            </a: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руководствующимся национальными законами.</a:t>
            </a:r>
            <a:endParaRPr lang="en-US" sz="20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56" y="3192720"/>
            <a:ext cx="192643" cy="24074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31069" y="3210401"/>
            <a:ext cx="6227445" cy="411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ru-RU" b="1" dirty="0">
              <a:solidFill>
                <a:srgbClr val="2B415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1600"/>
              </a:lnSpc>
              <a:buNone/>
            </a:pPr>
            <a:endParaRPr lang="ru-RU" b="1" dirty="0">
              <a:solidFill>
                <a:srgbClr val="2B415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1600"/>
              </a:lnSpc>
              <a:buNone/>
            </a:pPr>
            <a:endParaRPr lang="ru-RU" b="1" dirty="0">
              <a:solidFill>
                <a:srgbClr val="2B415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1600"/>
              </a:lnSpc>
              <a:buNone/>
            </a:pPr>
            <a:r>
              <a:rPr lang="en-US" b="1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Комплексный</a:t>
            </a:r>
            <a:r>
              <a:rPr lang="en-US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подход:</a:t>
            </a:r>
            <a:r>
              <a:rPr lang="en-US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Необходимость всестороннего и взаимосвязанного сотрудничества между всеми подразделениями экономики.</a:t>
            </a:r>
            <a:endParaRPr lang="en-US" dirty="0"/>
          </a:p>
        </p:txBody>
      </p:sp>
      <p:sp>
        <p:nvSpPr>
          <p:cNvPr id="11" name="Text 6"/>
          <p:cNvSpPr/>
          <p:nvPr/>
        </p:nvSpPr>
        <p:spPr>
          <a:xfrm>
            <a:off x="713765" y="6192891"/>
            <a:ext cx="6452116" cy="15966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Передача полномочий органам местного самоуправления обеспечит более гибкий и эффективный контроль за отходами, способствуя росту предприятий по переработке вместе с развитием экономики.</a:t>
            </a:r>
            <a:endParaRPr lang="en-US" dirty="0"/>
          </a:p>
        </p:txBody>
      </p:sp>
      <p:sp>
        <p:nvSpPr>
          <p:cNvPr id="12" name="Shape 7"/>
          <p:cNvSpPr/>
          <p:nvPr/>
        </p:nvSpPr>
        <p:spPr>
          <a:xfrm>
            <a:off x="7479506" y="1505664"/>
            <a:ext cx="15240" cy="411004"/>
          </a:xfrm>
          <a:prstGeom prst="rect">
            <a:avLst/>
          </a:prstGeom>
          <a:solidFill>
            <a:srgbClr val="325F7B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637" y="1874758"/>
            <a:ext cx="6166485" cy="61664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B7DB17-088B-6C48-7407-D2A566D2F363}"/>
              </a:ext>
            </a:extLst>
          </p:cNvPr>
          <p:cNvSpPr txBox="1"/>
          <p:nvPr/>
        </p:nvSpPr>
        <p:spPr>
          <a:xfrm>
            <a:off x="588030" y="4683455"/>
            <a:ext cx="61664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Закон Кыргызской Республики «Об отходах производства и потребления» от 15 августа 2023 года (№ 181), вступление в силу 6 сентября 2023 года.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5554" y="289321"/>
            <a:ext cx="12700153" cy="531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Сортировка Отходов как Ключевой Этап Технологического Преобразования</a:t>
            </a:r>
            <a:endParaRPr lang="en-US" sz="2450" b="1" dirty="0"/>
          </a:p>
        </p:txBody>
      </p:sp>
      <p:sp>
        <p:nvSpPr>
          <p:cNvPr id="3" name="Text 1"/>
          <p:cNvSpPr/>
          <p:nvPr/>
        </p:nvSpPr>
        <p:spPr>
          <a:xfrm>
            <a:off x="625554" y="1133713"/>
            <a:ext cx="13379291" cy="500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Внедрение методов и принципов сортировки различных видов отходов является критически важным этапом для их последующей переработки и повторного использования. Сортировка определяет конечное назначение материала.</a:t>
            </a:r>
            <a:endParaRPr lang="en-US" b="1" dirty="0"/>
          </a:p>
        </p:txBody>
      </p:sp>
      <p:sp>
        <p:nvSpPr>
          <p:cNvPr id="4" name="Shape 2"/>
          <p:cNvSpPr/>
          <p:nvPr/>
        </p:nvSpPr>
        <p:spPr>
          <a:xfrm>
            <a:off x="625554" y="1810107"/>
            <a:ext cx="625554" cy="938332"/>
          </a:xfrm>
          <a:prstGeom prst="roundRect">
            <a:avLst>
              <a:gd name="adj" fmla="val 360035"/>
            </a:avLst>
          </a:prstGeom>
          <a:solidFill>
            <a:srgbClr val="F3EEE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5" y="2132648"/>
            <a:ext cx="234553" cy="29325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07438" y="1966436"/>
            <a:ext cx="1955006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Пластик</a:t>
            </a:r>
            <a:endParaRPr lang="en-US" b="1" dirty="0"/>
          </a:p>
        </p:txBody>
      </p:sp>
      <p:sp>
        <p:nvSpPr>
          <p:cNvPr id="7" name="Text 4"/>
          <p:cNvSpPr/>
          <p:nvPr/>
        </p:nvSpPr>
        <p:spPr>
          <a:xfrm>
            <a:off x="1407438" y="2304574"/>
            <a:ext cx="12597408" cy="250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Перерабатывается для повторного использования в </a:t>
            </a:r>
            <a:r>
              <a:rPr lang="en-US" sz="2000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приложениях</a:t>
            </a: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endParaRPr lang="ru-RU" sz="2000" dirty="0">
              <a:solidFill>
                <a:srgbClr val="2B415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 более низкими требованиями к качеству.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625554" y="2904768"/>
            <a:ext cx="625554" cy="938332"/>
          </a:xfrm>
          <a:prstGeom prst="roundRect">
            <a:avLst>
              <a:gd name="adj" fmla="val 360035"/>
            </a:avLst>
          </a:prstGeom>
          <a:solidFill>
            <a:srgbClr val="F3EEE3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5" y="3227308"/>
            <a:ext cx="234553" cy="29325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407438" y="3061097"/>
            <a:ext cx="1955006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Металлы</a:t>
            </a:r>
            <a:endParaRPr lang="en-US" sz="2000" b="1" dirty="0"/>
          </a:p>
        </p:txBody>
      </p:sp>
      <p:sp>
        <p:nvSpPr>
          <p:cNvPr id="11" name="Text 7"/>
          <p:cNvSpPr/>
          <p:nvPr/>
        </p:nvSpPr>
        <p:spPr>
          <a:xfrm>
            <a:off x="1407438" y="3399234"/>
            <a:ext cx="12597408" cy="250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Перерабатываются для повторного использования в производстве.</a:t>
            </a:r>
            <a:endParaRPr lang="en-US" sz="2000" dirty="0"/>
          </a:p>
        </p:txBody>
      </p:sp>
      <p:sp>
        <p:nvSpPr>
          <p:cNvPr id="12" name="Shape 8"/>
          <p:cNvSpPr/>
          <p:nvPr/>
        </p:nvSpPr>
        <p:spPr>
          <a:xfrm>
            <a:off x="625554" y="3999428"/>
            <a:ext cx="625554" cy="938332"/>
          </a:xfrm>
          <a:prstGeom prst="roundRect">
            <a:avLst>
              <a:gd name="adj" fmla="val 360035"/>
            </a:avLst>
          </a:prstGeom>
          <a:solidFill>
            <a:srgbClr val="F3EEE3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55" y="4321969"/>
            <a:ext cx="234553" cy="29325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407438" y="4155757"/>
            <a:ext cx="1955006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Органика</a:t>
            </a:r>
            <a:endParaRPr lang="en-US" sz="2000" b="1" dirty="0"/>
          </a:p>
        </p:txBody>
      </p:sp>
      <p:sp>
        <p:nvSpPr>
          <p:cNvPr id="15" name="Text 10"/>
          <p:cNvSpPr/>
          <p:nvPr/>
        </p:nvSpPr>
        <p:spPr>
          <a:xfrm>
            <a:off x="1407438" y="4493895"/>
            <a:ext cx="12597408" cy="250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Перерабатывается в удобрение путем компостирования или биогаз.</a:t>
            </a:r>
            <a:endParaRPr lang="en-US" sz="2000" dirty="0"/>
          </a:p>
        </p:txBody>
      </p:sp>
      <p:sp>
        <p:nvSpPr>
          <p:cNvPr id="16" name="Shape 11"/>
          <p:cNvSpPr/>
          <p:nvPr/>
        </p:nvSpPr>
        <p:spPr>
          <a:xfrm>
            <a:off x="625554" y="5094089"/>
            <a:ext cx="625554" cy="938332"/>
          </a:xfrm>
          <a:prstGeom prst="roundRect">
            <a:avLst>
              <a:gd name="adj" fmla="val 360035"/>
            </a:avLst>
          </a:prstGeom>
          <a:solidFill>
            <a:srgbClr val="F3EEE3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55" y="5416629"/>
            <a:ext cx="234553" cy="29325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407438" y="5250418"/>
            <a:ext cx="1955006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Горючие Вещества</a:t>
            </a:r>
            <a:endParaRPr lang="en-US" sz="2000" b="1" dirty="0"/>
          </a:p>
        </p:txBody>
      </p:sp>
      <p:sp>
        <p:nvSpPr>
          <p:cNvPr id="19" name="Text 13"/>
          <p:cNvSpPr/>
          <p:nvPr/>
        </p:nvSpPr>
        <p:spPr>
          <a:xfrm>
            <a:off x="1407438" y="5588556"/>
            <a:ext cx="12597408" cy="250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Перерабатываются в топливо из отходов (RDF) для </a:t>
            </a:r>
            <a:r>
              <a:rPr lang="en-US" sz="2000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преобразования</a:t>
            </a: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endParaRPr lang="ru-RU" sz="2000" dirty="0">
              <a:solidFill>
                <a:srgbClr val="2B415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2000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энергии</a:t>
            </a: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2000" dirty="0"/>
          </a:p>
        </p:txBody>
      </p:sp>
      <p:sp>
        <p:nvSpPr>
          <p:cNvPr id="20" name="Shape 14"/>
          <p:cNvSpPr/>
          <p:nvPr/>
        </p:nvSpPr>
        <p:spPr>
          <a:xfrm>
            <a:off x="625554" y="6188750"/>
            <a:ext cx="625554" cy="938332"/>
          </a:xfrm>
          <a:prstGeom prst="roundRect">
            <a:avLst>
              <a:gd name="adj" fmla="val 360035"/>
            </a:avLst>
          </a:prstGeom>
          <a:solidFill>
            <a:srgbClr val="F3EEE3"/>
          </a:solidFill>
          <a:ln/>
        </p:spPr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55" y="6511290"/>
            <a:ext cx="234553" cy="293251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1407438" y="6345079"/>
            <a:ext cx="1955840" cy="2443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Инертные Вещества</a:t>
            </a:r>
            <a:endParaRPr lang="en-US" sz="2000" b="1" dirty="0"/>
          </a:p>
        </p:txBody>
      </p:sp>
      <p:sp>
        <p:nvSpPr>
          <p:cNvPr id="23" name="Text 16"/>
          <p:cNvSpPr/>
          <p:nvPr/>
        </p:nvSpPr>
        <p:spPr>
          <a:xfrm>
            <a:off x="1407438" y="6683216"/>
            <a:ext cx="12597408" cy="250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Материалы, не использующиеся для переработки, </a:t>
            </a:r>
            <a:r>
              <a:rPr lang="en-US" sz="2000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подлежат</a:t>
            </a: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endParaRPr lang="ru-RU" sz="2000" dirty="0">
              <a:solidFill>
                <a:srgbClr val="2B415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1950"/>
              </a:lnSpc>
              <a:buNone/>
            </a:pPr>
            <a:r>
              <a:rPr lang="en-US" sz="2000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захоронению</a:t>
            </a: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2000" dirty="0"/>
          </a:p>
        </p:txBody>
      </p:sp>
      <p:sp>
        <p:nvSpPr>
          <p:cNvPr id="24" name="Text 17"/>
          <p:cNvSpPr/>
          <p:nvPr/>
        </p:nvSpPr>
        <p:spPr>
          <a:xfrm>
            <a:off x="625554" y="7302937"/>
            <a:ext cx="13379291" cy="5005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Для стимулирования этих процессов, помимо штрафов, следует активно использовать налоговые послабления для предприятий, которые внедряют меры по сокращению и вторичному использованию отходов. Образование и информирование населения также играют решающую роль.</a:t>
            </a:r>
            <a:endParaRPr lang="en-US" sz="2000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E3D1F5-4C22-791A-A209-B4D45455F4AB}"/>
              </a:ext>
            </a:extLst>
          </p:cNvPr>
          <p:cNvSpPr/>
          <p:nvPr/>
        </p:nvSpPr>
        <p:spPr>
          <a:xfrm>
            <a:off x="12766876" y="7707154"/>
            <a:ext cx="1817804" cy="45339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1F908F6-93E8-CADD-5868-29251DAE0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2656" y="1801788"/>
            <a:ext cx="4772024" cy="49246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213653-601A-9E25-7F7F-C1B2423B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705493" cy="59212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012535-CB72-BA8B-F77F-C5AECFCB5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492" y="2216453"/>
            <a:ext cx="6924908" cy="59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88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2524" y="223025"/>
            <a:ext cx="13669164" cy="1070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Выводы: Отходы как Ресурс и Эволюция Экономической Мысли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84195"/>
            <a:ext cx="13042821" cy="10705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Структура экономики замкнутого цикла демонстрирует, что отходы — это не просто негативный побочный продукт, а обязательный элемент производственного процесса, который может выступать в роли </a:t>
            </a:r>
            <a:r>
              <a:rPr lang="en-US" sz="20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вторичного ресурса</a:t>
            </a: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2000" dirty="0"/>
          </a:p>
        </p:txBody>
      </p:sp>
      <p:sp>
        <p:nvSpPr>
          <p:cNvPr id="4" name="Shape 2"/>
          <p:cNvSpPr/>
          <p:nvPr/>
        </p:nvSpPr>
        <p:spPr>
          <a:xfrm>
            <a:off x="793789" y="2854713"/>
            <a:ext cx="4215289" cy="3683961"/>
          </a:xfrm>
          <a:prstGeom prst="roundRect">
            <a:avLst>
              <a:gd name="adj" fmla="val 3417"/>
            </a:avLst>
          </a:prstGeom>
          <a:solidFill>
            <a:srgbClr val="FFFCF5"/>
          </a:solidFill>
          <a:ln w="22860">
            <a:solidFill>
              <a:srgbClr val="325F7B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0930" y="3327797"/>
            <a:ext cx="91440" cy="3210877"/>
          </a:xfrm>
          <a:prstGeom prst="roundRect">
            <a:avLst>
              <a:gd name="adj" fmla="val 32558"/>
            </a:avLst>
          </a:prstGeom>
          <a:solidFill>
            <a:srgbClr val="325F7B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3077955"/>
            <a:ext cx="3704273" cy="9621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Отходы как индикатор качества</a:t>
            </a:r>
            <a:endParaRPr lang="en-US" sz="2300" b="1" dirty="0"/>
          </a:p>
        </p:txBody>
      </p:sp>
      <p:sp>
        <p:nvSpPr>
          <p:cNvPr id="7" name="Text 5"/>
          <p:cNvSpPr/>
          <p:nvPr/>
        </p:nvSpPr>
        <p:spPr>
          <a:xfrm>
            <a:off x="1083588" y="4114800"/>
            <a:ext cx="3704273" cy="15675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Наименьшие объемы и разнообразие отходов свидетельствуют о качественном производстве с минимальными затратами первичных ресурсов.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207437" y="2854713"/>
            <a:ext cx="4215408" cy="3683961"/>
          </a:xfrm>
          <a:prstGeom prst="roundRect">
            <a:avLst>
              <a:gd name="adj" fmla="val 3417"/>
            </a:avLst>
          </a:prstGeom>
          <a:solidFill>
            <a:srgbClr val="FFFCF5"/>
          </a:solidFill>
          <a:ln w="22860">
            <a:solidFill>
              <a:srgbClr val="51738C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5184577" y="3327797"/>
            <a:ext cx="91440" cy="3210877"/>
          </a:xfrm>
          <a:prstGeom prst="roundRect">
            <a:avLst>
              <a:gd name="adj" fmla="val 32558"/>
            </a:avLst>
          </a:prstGeom>
          <a:solidFill>
            <a:srgbClr val="51738C"/>
          </a:solidFill>
          <a:ln/>
        </p:spPr>
      </p:sp>
      <p:sp>
        <p:nvSpPr>
          <p:cNvPr id="10" name="Text 8"/>
          <p:cNvSpPr/>
          <p:nvPr/>
        </p:nvSpPr>
        <p:spPr>
          <a:xfrm>
            <a:off x="5497235" y="3077955"/>
            <a:ext cx="3653433" cy="738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Трансформация понятий</a:t>
            </a:r>
            <a:endParaRPr lang="en-US" sz="2300" b="1" dirty="0"/>
          </a:p>
        </p:txBody>
      </p:sp>
      <p:sp>
        <p:nvSpPr>
          <p:cNvPr id="11" name="Text 9"/>
          <p:cNvSpPr/>
          <p:nvPr/>
        </p:nvSpPr>
        <p:spPr>
          <a:xfrm>
            <a:off x="5497235" y="3816905"/>
            <a:ext cx="3704392" cy="21284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Следует трансформировать понятия "экономический рост" и "отходы". Отходы должны рассматриваться как </a:t>
            </a:r>
            <a:r>
              <a:rPr lang="en-US" sz="15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новый ресурс</a:t>
            </a: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для производства и для окружающей среды (например, создание новой почвы).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9621203" y="2854713"/>
            <a:ext cx="4215289" cy="3683961"/>
          </a:xfrm>
          <a:prstGeom prst="roundRect">
            <a:avLst>
              <a:gd name="adj" fmla="val 3417"/>
            </a:avLst>
          </a:prstGeom>
          <a:solidFill>
            <a:srgbClr val="FFFCF5"/>
          </a:solidFill>
          <a:ln w="22860">
            <a:solidFill>
              <a:srgbClr val="325F7B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598343" y="3327797"/>
            <a:ext cx="91440" cy="3210877"/>
          </a:xfrm>
          <a:prstGeom prst="roundRect">
            <a:avLst>
              <a:gd name="adj" fmla="val 32558"/>
            </a:avLst>
          </a:prstGeom>
          <a:solidFill>
            <a:srgbClr val="325F7B"/>
          </a:solidFill>
          <a:ln/>
        </p:spPr>
      </p:sp>
      <p:sp>
        <p:nvSpPr>
          <p:cNvPr id="14" name="Text 12"/>
          <p:cNvSpPr/>
          <p:nvPr/>
        </p:nvSpPr>
        <p:spPr>
          <a:xfrm>
            <a:off x="9911001" y="3077955"/>
            <a:ext cx="3704273" cy="9452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Равновесие и Устойчивость</a:t>
            </a:r>
            <a:endParaRPr lang="en-US" sz="2300" b="1" dirty="0"/>
          </a:p>
        </p:txBody>
      </p:sp>
      <p:sp>
        <p:nvSpPr>
          <p:cNvPr id="15" name="Text 13"/>
          <p:cNvSpPr/>
          <p:nvPr/>
        </p:nvSpPr>
        <p:spPr>
          <a:xfrm>
            <a:off x="9911001" y="4023192"/>
            <a:ext cx="3704273" cy="2294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Равновесие между экономическим развитием и охраной окружающей среды достигается через </a:t>
            </a:r>
            <a:r>
              <a:rPr lang="en-US" sz="15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экономику замкнутого цикла</a:t>
            </a: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которая обеспечивает экологическую и социальную ответственность производителей.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93790" y="6761917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Переход к циркулярной экономике открывает возможности для развития новых направлений экономической науки, таких как физическая экономика, и обеспечивает устойчивость за счет активного вовлечения вторичных ресурсов.</a:t>
            </a:r>
            <a:endParaRPr lang="en-US" sz="20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760FE3-88E7-6E06-5FA5-8C18EC3AB16C}"/>
              </a:ext>
            </a:extLst>
          </p:cNvPr>
          <p:cNvSpPr/>
          <p:nvPr/>
        </p:nvSpPr>
        <p:spPr>
          <a:xfrm>
            <a:off x="12766876" y="7707154"/>
            <a:ext cx="1817804" cy="45339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D2F8F9-A36B-9A05-636B-42D93EA80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059" y="0"/>
            <a:ext cx="7248293" cy="54306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2F17DF-5320-4AE8-16B1-3317AE03C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234" y="2843562"/>
            <a:ext cx="7460166" cy="524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08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B86D86-6221-7C4C-6D2B-19B7F65EB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15200" cy="58766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714795-844E-C277-5D01-F8FBB7E94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932" y="1483113"/>
            <a:ext cx="7482468" cy="66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01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609FCF-1067-C329-9F24-02DABB589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37" y="691376"/>
            <a:ext cx="13381463" cy="753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2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780" y="412596"/>
            <a:ext cx="8071431" cy="2029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Устойчивое</a:t>
            </a:r>
            <a:r>
              <a:rPr lang="en-US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ru-RU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э</a:t>
            </a:r>
            <a:r>
              <a:rPr lang="en-US" sz="39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кономическое</a:t>
            </a:r>
            <a:r>
              <a:rPr lang="en-US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ru-RU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р</a:t>
            </a:r>
            <a:r>
              <a:rPr lang="en-US" sz="39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азвитие</a:t>
            </a:r>
            <a:r>
              <a:rPr lang="en-US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: </a:t>
            </a:r>
            <a:r>
              <a:rPr lang="ru-RU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</a:t>
            </a:r>
            <a:r>
              <a:rPr lang="en-US" sz="39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ереход</a:t>
            </a:r>
            <a:r>
              <a:rPr lang="en-US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к </a:t>
            </a:r>
            <a:r>
              <a:rPr lang="ru-RU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ц</a:t>
            </a:r>
            <a:r>
              <a:rPr lang="en-US" sz="39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иркулярной</a:t>
            </a:r>
            <a:r>
              <a:rPr lang="en-US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ru-RU" sz="3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э</a:t>
            </a:r>
            <a:r>
              <a:rPr lang="en-US" sz="39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кономике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278780" y="2732049"/>
            <a:ext cx="8071431" cy="4741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E9ED2-B072-0C45-E5AD-40E23C83C96A}"/>
              </a:ext>
            </a:extLst>
          </p:cNvPr>
          <p:cNvSpPr txBox="1"/>
          <p:nvPr/>
        </p:nvSpPr>
        <p:spPr>
          <a:xfrm>
            <a:off x="278781" y="2603317"/>
            <a:ext cx="769434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	Переход к циркулярной экономике в Кыргызстане осуществляется в рамках более широкой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Программы развития «зеленой» экономики Кыргызской Республики на 2024–2028 годы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, которая определяет следующие приоритеты: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Управление отходами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Энергоэффективность и ВИЭ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«Зеленое» сельское хозяйство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«Зеленая» промышленность и туризм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9141"/>
            <a:ext cx="11762483" cy="568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1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Основы Устойчивого Экономического Развития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6001108" y="947854"/>
            <a:ext cx="7835503" cy="2886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570766" y="1000483"/>
            <a:ext cx="4636671" cy="12743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4693184"/>
            <a:ext cx="4215289" cy="2083923"/>
          </a:xfrm>
          <a:prstGeom prst="roundRect">
            <a:avLst>
              <a:gd name="adj" fmla="val 1157"/>
            </a:avLst>
          </a:prstGeom>
          <a:solidFill>
            <a:srgbClr val="F3EEE3"/>
          </a:solidFill>
          <a:ln/>
        </p:spPr>
      </p:sp>
      <p:sp>
        <p:nvSpPr>
          <p:cNvPr id="6" name="Shape 4"/>
          <p:cNvSpPr/>
          <p:nvPr/>
        </p:nvSpPr>
        <p:spPr>
          <a:xfrm>
            <a:off x="4163602" y="6071543"/>
            <a:ext cx="595313" cy="595313"/>
          </a:xfrm>
          <a:prstGeom prst="roundRect">
            <a:avLst>
              <a:gd name="adj" fmla="val 50000"/>
            </a:avLst>
          </a:prstGeom>
          <a:solidFill>
            <a:srgbClr val="51738C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312" y="6179462"/>
            <a:ext cx="267891" cy="334923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92148" y="5013841"/>
            <a:ext cx="27158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Экологическая польза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92148" y="5443061"/>
            <a:ext cx="38185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Рациональное использование и сохранение природных ресурсов для будущих поколений.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50955" y="4721627"/>
            <a:ext cx="4215408" cy="2120980"/>
          </a:xfrm>
          <a:prstGeom prst="roundRect">
            <a:avLst>
              <a:gd name="adj" fmla="val 1157"/>
            </a:avLst>
          </a:prstGeom>
          <a:solidFill>
            <a:srgbClr val="F3EEE3"/>
          </a:solidFill>
          <a:ln/>
        </p:spPr>
      </p:sp>
      <p:sp>
        <p:nvSpPr>
          <p:cNvPr id="11" name="Shape 8"/>
          <p:cNvSpPr/>
          <p:nvPr/>
        </p:nvSpPr>
        <p:spPr>
          <a:xfrm>
            <a:off x="8336279" y="6094714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51738C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726" y="6258174"/>
            <a:ext cx="267891" cy="334923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05795" y="5013841"/>
            <a:ext cx="31724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Координация инвестиций</a:t>
            </a:r>
            <a:endParaRPr lang="en-US" sz="1950" dirty="0"/>
          </a:p>
        </p:txBody>
      </p:sp>
      <p:sp>
        <p:nvSpPr>
          <p:cNvPr id="14" name="Text 10"/>
          <p:cNvSpPr/>
          <p:nvPr/>
        </p:nvSpPr>
        <p:spPr>
          <a:xfrm>
            <a:off x="5405795" y="5443061"/>
            <a:ext cx="38186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Направление инвестиций в устойчивые и экологически чистые технологии.</a:t>
            </a:r>
            <a:endParaRPr lang="en-US" sz="1550" dirty="0"/>
          </a:p>
        </p:txBody>
      </p:sp>
      <p:sp>
        <p:nvSpPr>
          <p:cNvPr id="15" name="Shape 11"/>
          <p:cNvSpPr/>
          <p:nvPr/>
        </p:nvSpPr>
        <p:spPr>
          <a:xfrm>
            <a:off x="9492080" y="4733476"/>
            <a:ext cx="4215289" cy="2054248"/>
          </a:xfrm>
          <a:prstGeom prst="roundRect">
            <a:avLst>
              <a:gd name="adj" fmla="val 1157"/>
            </a:avLst>
          </a:prstGeom>
          <a:solidFill>
            <a:srgbClr val="F3EEE3"/>
          </a:solidFill>
          <a:ln/>
        </p:spPr>
      </p:sp>
      <p:sp>
        <p:nvSpPr>
          <p:cNvPr id="16" name="Shape 12"/>
          <p:cNvSpPr/>
          <p:nvPr/>
        </p:nvSpPr>
        <p:spPr>
          <a:xfrm>
            <a:off x="12732447" y="6094715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51738C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9938" y="6279871"/>
            <a:ext cx="267891" cy="334923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819561" y="5013841"/>
            <a:ext cx="315432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Социальные потребности</a:t>
            </a:r>
            <a:endParaRPr lang="en-US" sz="1950" dirty="0"/>
          </a:p>
        </p:txBody>
      </p:sp>
      <p:sp>
        <p:nvSpPr>
          <p:cNvPr id="19" name="Text 14"/>
          <p:cNvSpPr/>
          <p:nvPr/>
        </p:nvSpPr>
        <p:spPr>
          <a:xfrm>
            <a:off x="9819561" y="5443061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Повышение потенциала удовлетворения потребностей общества в целом.</a:t>
            </a:r>
            <a:endParaRPr lang="en-US" sz="1550" dirty="0"/>
          </a:p>
        </p:txBody>
      </p:sp>
      <p:sp>
        <p:nvSpPr>
          <p:cNvPr id="20" name="Text 15"/>
          <p:cNvSpPr/>
          <p:nvPr/>
        </p:nvSpPr>
        <p:spPr>
          <a:xfrm>
            <a:off x="793790" y="681728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9BB35B-CFF3-85E0-85AD-7B6F55797215}"/>
              </a:ext>
            </a:extLst>
          </p:cNvPr>
          <p:cNvSpPr/>
          <p:nvPr/>
        </p:nvSpPr>
        <p:spPr>
          <a:xfrm>
            <a:off x="12766876" y="7707154"/>
            <a:ext cx="1817804" cy="45339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67B3E3-B8CE-4D18-E9B4-3066B6A82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332" y="1427790"/>
            <a:ext cx="12567800" cy="29013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1CF3092-B3F9-0535-AB6C-15DF8E8D8C25}"/>
              </a:ext>
            </a:extLst>
          </p:cNvPr>
          <p:cNvSpPr txBox="1"/>
          <p:nvPr/>
        </p:nvSpPr>
        <p:spPr>
          <a:xfrm>
            <a:off x="390293" y="6964513"/>
            <a:ext cx="135821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Ключевая выгода экономической устойчивости заключается не только в обеспечении стабильности производства, но и в защите окружающей среды через сохранение и рациональное использование ресурсов.</a:t>
            </a:r>
          </a:p>
          <a:p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Обеспечение устойчивости требует перехода от традиционного линейного подхода к модели эффективности производства и потребления.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5358DD-3BCF-0F06-8BE5-3875B9A59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60" y="211873"/>
            <a:ext cx="6594352" cy="40813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EEDF34-16EE-0BFF-5E46-3E524AC1E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468" y="323385"/>
            <a:ext cx="6594352" cy="37914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47DA01-D7F9-93CC-38D6-2D37A05BE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268" y="4493941"/>
            <a:ext cx="7493620" cy="363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1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1E646B4-AD00-8375-D773-8E8C52065B4E}"/>
              </a:ext>
            </a:extLst>
          </p:cNvPr>
          <p:cNvSpPr/>
          <p:nvPr/>
        </p:nvSpPr>
        <p:spPr>
          <a:xfrm>
            <a:off x="12766876" y="7707154"/>
            <a:ext cx="1817804" cy="45339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725329" y="312234"/>
            <a:ext cx="13179743" cy="1319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Циркулярная Экономика: </a:t>
            </a:r>
            <a:endParaRPr lang="ru-RU" sz="3550" dirty="0">
              <a:solidFill>
                <a:srgbClr val="124E73"/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  <a:p>
            <a:pPr marL="0" indent="0" algn="ctr">
              <a:lnSpc>
                <a:spcPts val="4450"/>
              </a:lnSpc>
              <a:buNone/>
            </a:pPr>
            <a:r>
              <a:rPr lang="en-US" sz="355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Принцип</a:t>
            </a: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«Меньшего Количества для Большего»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25329" y="1740813"/>
            <a:ext cx="13179743" cy="834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Циркулярная экономика фокусируется на максимальной эффективности ресурсов и минимизации отходов, следуя стратегии </a:t>
            </a:r>
            <a:r>
              <a:rPr lang="en-US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«меньшего количества для большего»</a:t>
            </a:r>
            <a:r>
              <a:rPr lang="en-US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Она направлена на отделение экономического роста от деградации окружающей среды.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2288619" y="3349585"/>
            <a:ext cx="2720102" cy="34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Сокращение</a:t>
            </a:r>
            <a:endParaRPr lang="en-US" sz="2100" b="1" dirty="0"/>
          </a:p>
        </p:txBody>
      </p:sp>
      <p:sp>
        <p:nvSpPr>
          <p:cNvPr id="5" name="Text 3"/>
          <p:cNvSpPr/>
          <p:nvPr/>
        </p:nvSpPr>
        <p:spPr>
          <a:xfrm>
            <a:off x="725329" y="3798332"/>
            <a:ext cx="4283393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Минимизация первичного потребления ресурсов и материалов</a:t>
            </a: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721" y="2778800"/>
            <a:ext cx="4612838" cy="4612838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758" y="4085927"/>
            <a:ext cx="254913" cy="31873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621560" y="3349585"/>
            <a:ext cx="3621286" cy="34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Повторное Использование</a:t>
            </a:r>
            <a:endParaRPr lang="en-US" sz="2100" b="1" dirty="0"/>
          </a:p>
        </p:txBody>
      </p:sp>
      <p:sp>
        <p:nvSpPr>
          <p:cNvPr id="9" name="Text 5"/>
          <p:cNvSpPr/>
          <p:nvPr/>
        </p:nvSpPr>
        <p:spPr>
          <a:xfrm>
            <a:off x="9621560" y="3798332"/>
            <a:ext cx="4283512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Продление жизненного цикла товаров и компонентов</a:t>
            </a:r>
            <a:r>
              <a:rPr lang="en-US" sz="1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4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721" y="2778800"/>
            <a:ext cx="4612838" cy="4612838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491" y="4085927"/>
            <a:ext cx="254913" cy="31873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21560" y="5791914"/>
            <a:ext cx="2720102" cy="34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Переработка</a:t>
            </a:r>
            <a:endParaRPr lang="en-US" sz="2100" b="1" dirty="0"/>
          </a:p>
        </p:txBody>
      </p:sp>
      <p:sp>
        <p:nvSpPr>
          <p:cNvPr id="13" name="Text 7"/>
          <p:cNvSpPr/>
          <p:nvPr/>
        </p:nvSpPr>
        <p:spPr>
          <a:xfrm>
            <a:off x="9621560" y="6240661"/>
            <a:ext cx="4283512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Превращение отходов во вторичные ресурсы для нового производственного цикла.</a:t>
            </a:r>
            <a:endParaRPr lang="en-US" sz="20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8721" y="2778800"/>
            <a:ext cx="4612838" cy="4612838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7491" y="5765661"/>
            <a:ext cx="254913" cy="318730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288619" y="5791914"/>
            <a:ext cx="2720102" cy="340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Инновации</a:t>
            </a:r>
            <a:endParaRPr lang="en-US" sz="2100" b="1" dirty="0"/>
          </a:p>
        </p:txBody>
      </p:sp>
      <p:sp>
        <p:nvSpPr>
          <p:cNvPr id="17" name="Text 9"/>
          <p:cNvSpPr/>
          <p:nvPr/>
        </p:nvSpPr>
        <p:spPr>
          <a:xfrm>
            <a:off x="725329" y="6240661"/>
            <a:ext cx="4283393" cy="5800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Поиск более инновационных и устойчивых способов производства товаров и услуг.</a:t>
            </a:r>
            <a:endParaRPr lang="en-US" sz="20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7333" y="2778800"/>
            <a:ext cx="4612838" cy="4612838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7758" y="5765661"/>
            <a:ext cx="254913" cy="318730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25329" y="7391638"/>
            <a:ext cx="13179743" cy="7840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Эти три процесса (3R: сокращение, повторное использование и переработка) являются фундаментом модели управления, позволяющей материалам оставаться в экономическом обороте как можно дольше.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738" y="389573"/>
            <a:ext cx="12580550" cy="3542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8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Последствия Линейной Экономики и Международное Сотрудничество</a:t>
            </a:r>
            <a:endParaRPr lang="en-US" sz="2800" b="1" dirty="0"/>
          </a:p>
        </p:txBody>
      </p:sp>
      <p:sp>
        <p:nvSpPr>
          <p:cNvPr id="3" name="Text 1"/>
          <p:cNvSpPr/>
          <p:nvPr/>
        </p:nvSpPr>
        <p:spPr>
          <a:xfrm>
            <a:off x="566738" y="1027152"/>
            <a:ext cx="13496925" cy="453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Традиционная экономическая деятельность, направленная на интенсивный экономический рост, часто приводит к серьезной нагрузке на окружающую среду. Быстрая конверсия земель, потеря биоразнообразия, и увеличение загрязнения — это следствие десятилетий пренебрежения экологическим балансом.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566738" y="1781532"/>
            <a:ext cx="2330768" cy="265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Экологический Ущерб</a:t>
            </a:r>
            <a:endParaRPr lang="en-US" sz="2400" b="1" dirty="0"/>
          </a:p>
        </p:txBody>
      </p:sp>
      <p:sp>
        <p:nvSpPr>
          <p:cNvPr id="5" name="Text 3"/>
          <p:cNvSpPr/>
          <p:nvPr/>
        </p:nvSpPr>
        <p:spPr>
          <a:xfrm>
            <a:off x="566738" y="2188845"/>
            <a:ext cx="7267813" cy="18112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Образование большого количества отходов и побочных продуктов.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566738" y="2465070"/>
            <a:ext cx="7267813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Выбросы парниковых газов, ухудшающие состояние окружающей среды.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566738" y="2741295"/>
            <a:ext cx="7267813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Загрязнение почв, воды и воздуха, создающее риски для здоровья населения.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566738" y="3017520"/>
            <a:ext cx="7267813" cy="226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Необратимая конверсия сельскохозяйственных земель и </a:t>
            </a:r>
            <a:r>
              <a:rPr lang="en-US" sz="2000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потеря</a:t>
            </a: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marL="342900" indent="-342900" algn="l">
              <a:lnSpc>
                <a:spcPts val="1750"/>
              </a:lnSpc>
              <a:buSzPct val="100000"/>
              <a:buChar char="•"/>
            </a:pPr>
            <a:r>
              <a:rPr lang="en-US" sz="2000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уникальных</a:t>
            </a: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сообществ.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566738" y="3371731"/>
            <a:ext cx="7267813" cy="453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2000" dirty="0">
              <a:solidFill>
                <a:srgbClr val="2B415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1750"/>
              </a:lnSpc>
              <a:buNone/>
            </a:pPr>
            <a:endParaRPr lang="en-US" sz="2000" dirty="0">
              <a:solidFill>
                <a:srgbClr val="2B4150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175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этой связи, </a:t>
            </a:r>
            <a:r>
              <a:rPr lang="en-US" sz="20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качество окружающей среды и социально-экономическое развитие</a:t>
            </a: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должны рассматриваться как одинаково важные компоненты.</a:t>
            </a:r>
            <a:endParaRPr lang="en-US" sz="20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024" y="1940312"/>
            <a:ext cx="5217656" cy="5766842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379455" y="5261611"/>
            <a:ext cx="7455096" cy="24455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Международная торговля может стать мощным инструментом. Страны должны использовать торговые соглашения и партнерства для поощрения использования прогрессивных технологий и устойчивых способов производства, ускоряя переход к устойчивой экономике.</a:t>
            </a:r>
            <a:endParaRPr lang="en-US" sz="2400" dirty="0"/>
          </a:p>
        </p:txBody>
      </p:sp>
      <p:sp>
        <p:nvSpPr>
          <p:cNvPr id="12" name="Shape 9"/>
          <p:cNvSpPr/>
          <p:nvPr/>
        </p:nvSpPr>
        <p:spPr>
          <a:xfrm>
            <a:off x="566738" y="8001238"/>
            <a:ext cx="15240" cy="772001"/>
          </a:xfrm>
          <a:prstGeom prst="rect">
            <a:avLst/>
          </a:prstGeom>
          <a:solidFill>
            <a:srgbClr val="325F7B"/>
          </a:solidFill>
          <a:ln/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CFA48-5E26-EF1B-D6AA-5F70D330FE0C}"/>
              </a:ext>
            </a:extLst>
          </p:cNvPr>
          <p:cNvSpPr/>
          <p:nvPr/>
        </p:nvSpPr>
        <p:spPr>
          <a:xfrm>
            <a:off x="12766876" y="7707154"/>
            <a:ext cx="1817804" cy="45339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7438AC4-793B-4539-FED0-B52FC5194413}"/>
              </a:ext>
            </a:extLst>
          </p:cNvPr>
          <p:cNvSpPr/>
          <p:nvPr/>
        </p:nvSpPr>
        <p:spPr>
          <a:xfrm>
            <a:off x="12766876" y="7707154"/>
            <a:ext cx="1817804" cy="45339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0"/>
          <p:cNvSpPr/>
          <p:nvPr/>
        </p:nvSpPr>
        <p:spPr>
          <a:xfrm>
            <a:off x="485417" y="333732"/>
            <a:ext cx="12886097" cy="379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Модель Взаимосвязи: Ресурсы, Производство, Отходы, Потребление</a:t>
            </a:r>
            <a:endParaRPr lang="en-US" sz="2350" b="1" dirty="0"/>
          </a:p>
        </p:txBody>
      </p:sp>
      <p:sp>
        <p:nvSpPr>
          <p:cNvPr id="3" name="Text 1"/>
          <p:cNvSpPr/>
          <p:nvPr/>
        </p:nvSpPr>
        <p:spPr>
          <a:xfrm>
            <a:off x="485418" y="955595"/>
            <a:ext cx="13659564" cy="482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 рамках циркулярной экономики, все компоненты системы тесно взаимосвязаны. Особое значение имеют линии связи и </a:t>
            </a:r>
            <a:r>
              <a:rPr lang="en-US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приграничные</a:t>
            </a:r>
            <a:r>
              <a:rPr lang="en-US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marL="0" indent="0" algn="l">
              <a:lnSpc>
                <a:spcPts val="1500"/>
              </a:lnSpc>
              <a:buNone/>
            </a:pPr>
            <a:r>
              <a:rPr lang="en-US" dirty="0" err="1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зоны</a:t>
            </a:r>
            <a:r>
              <a:rPr lang="en-US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которые определяют масштабы трансформации процессов устойчивости.</a:t>
            </a:r>
            <a:endParaRPr lang="en-US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98" y="1505414"/>
            <a:ext cx="13659564" cy="686730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897362" y="4276005"/>
            <a:ext cx="2826637" cy="739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Циркулярная экономика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5897362" y="4824898"/>
            <a:ext cx="2826637" cy="591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Замкнутый цикл с вторичными ресурсами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0413406" y="2686320"/>
            <a:ext cx="2958109" cy="369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Производство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0262215" y="3073482"/>
            <a:ext cx="3260493" cy="295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Создание продуктов и сборка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236697" y="6219616"/>
            <a:ext cx="2958109" cy="369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Потребление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1085506" y="6651530"/>
            <a:ext cx="3260493" cy="591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20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Использование товара потребителем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 rot="10800000" flipV="1">
            <a:off x="1604818" y="2106291"/>
            <a:ext cx="2958108" cy="257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Ресурсы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453625" y="2230593"/>
            <a:ext cx="3260493" cy="591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endParaRPr lang="en-US" sz="2000" dirty="0">
              <a:solidFill>
                <a:schemeClr val="bg1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ctr">
              <a:lnSpc>
                <a:spcPts val="1350"/>
              </a:lnSpc>
              <a:buNone/>
            </a:pPr>
            <a:endParaRPr lang="en-US" sz="2000" dirty="0">
              <a:solidFill>
                <a:schemeClr val="bg1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ctr">
              <a:lnSpc>
                <a:spcPts val="1350"/>
              </a:lnSpc>
              <a:buNone/>
            </a:pPr>
            <a:r>
              <a:rPr lang="en-US" sz="2000" dirty="0" err="1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Сырьё</a:t>
            </a:r>
            <a:r>
              <a:rPr lang="en-US" sz="2000" dirty="0">
                <a:solidFill>
                  <a:schemeClr val="bg1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и возобновляемые материалы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9998855" y="6884207"/>
            <a:ext cx="2958108" cy="369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8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Отходы</a:t>
            </a:r>
            <a:endParaRPr lang="en-US" sz="2800" dirty="0"/>
          </a:p>
        </p:txBody>
      </p:sp>
      <p:sp>
        <p:nvSpPr>
          <p:cNvPr id="14" name="Text 11"/>
          <p:cNvSpPr/>
          <p:nvPr/>
        </p:nvSpPr>
        <p:spPr>
          <a:xfrm>
            <a:off x="9847662" y="7238315"/>
            <a:ext cx="3260493" cy="591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Побочные материалы и выбросы</a:t>
            </a:r>
            <a:endParaRPr lang="en-US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6521" y="506373"/>
            <a:ext cx="13157359" cy="9205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29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Проблемы Перехода к Циркулярной Экономике в Центральной Азии (на примере Кыргызстана)</a:t>
            </a:r>
            <a:endParaRPr lang="en-US" sz="2900" dirty="0"/>
          </a:p>
        </p:txBody>
      </p:sp>
      <p:sp>
        <p:nvSpPr>
          <p:cNvPr id="3" name="Text 1"/>
          <p:cNvSpPr/>
          <p:nvPr/>
        </p:nvSpPr>
        <p:spPr>
          <a:xfrm>
            <a:off x="736521" y="1795224"/>
            <a:ext cx="13157359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Страны Центральной Азии, включая Кыргызскую Республику, находятся на начальной стадии перехода к циркулярной экономике. Это обусловлено рядом системных проблем и ограничений.</a:t>
            </a:r>
            <a:endParaRPr lang="en-US" sz="2400" dirty="0"/>
          </a:p>
        </p:txBody>
      </p:sp>
      <p:sp>
        <p:nvSpPr>
          <p:cNvPr id="4" name="Shape 2"/>
          <p:cNvSpPr/>
          <p:nvPr/>
        </p:nvSpPr>
        <p:spPr>
          <a:xfrm>
            <a:off x="736521" y="2867978"/>
            <a:ext cx="6486644" cy="1949410"/>
          </a:xfrm>
          <a:prstGeom prst="roundRect">
            <a:avLst>
              <a:gd name="adj" fmla="val 5629"/>
            </a:avLst>
          </a:prstGeom>
          <a:solidFill>
            <a:srgbClr val="FFFCF5"/>
          </a:solidFill>
          <a:ln/>
        </p:spPr>
      </p:sp>
      <p:sp>
        <p:nvSpPr>
          <p:cNvPr id="5" name="Shape 3"/>
          <p:cNvSpPr/>
          <p:nvPr/>
        </p:nvSpPr>
        <p:spPr>
          <a:xfrm>
            <a:off x="736521" y="2845118"/>
            <a:ext cx="6486644" cy="91440"/>
          </a:xfrm>
          <a:prstGeom prst="roundRect">
            <a:avLst>
              <a:gd name="adj" fmla="val 30209"/>
            </a:avLst>
          </a:prstGeom>
          <a:solidFill>
            <a:srgbClr val="325F7B"/>
          </a:solidFill>
          <a:ln/>
        </p:spPr>
      </p:sp>
      <p:sp>
        <p:nvSpPr>
          <p:cNvPr id="6" name="Shape 4"/>
          <p:cNvSpPr/>
          <p:nvPr/>
        </p:nvSpPr>
        <p:spPr>
          <a:xfrm>
            <a:off x="3703558" y="2591753"/>
            <a:ext cx="552450" cy="552450"/>
          </a:xfrm>
          <a:prstGeom prst="roundRect">
            <a:avLst>
              <a:gd name="adj" fmla="val 165517"/>
            </a:avLst>
          </a:prstGeom>
          <a:solidFill>
            <a:srgbClr val="325F7B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293" y="2729865"/>
            <a:ext cx="220980" cy="276225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43451" y="3328273"/>
            <a:ext cx="340768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Низкий Уровень Переработки</a:t>
            </a:r>
            <a:endParaRPr lang="en-US" sz="2000" b="1" dirty="0"/>
          </a:p>
        </p:txBody>
      </p:sp>
      <p:sp>
        <p:nvSpPr>
          <p:cNvPr id="9" name="Text 6"/>
          <p:cNvSpPr/>
          <p:nvPr/>
        </p:nvSpPr>
        <p:spPr>
          <a:xfrm>
            <a:off x="943451" y="3726418"/>
            <a:ext cx="6072783" cy="884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Отмечаются сравнительно незначительные объемы образования отходов на душу населения, но уровень переработки различных отходов крайне низкий.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7407235" y="2867978"/>
            <a:ext cx="6486644" cy="1949410"/>
          </a:xfrm>
          <a:prstGeom prst="roundRect">
            <a:avLst>
              <a:gd name="adj" fmla="val 5629"/>
            </a:avLst>
          </a:prstGeom>
          <a:solidFill>
            <a:srgbClr val="FFFCF5"/>
          </a:solidFill>
          <a:ln/>
        </p:spPr>
      </p:sp>
      <p:sp>
        <p:nvSpPr>
          <p:cNvPr id="11" name="Shape 8"/>
          <p:cNvSpPr/>
          <p:nvPr/>
        </p:nvSpPr>
        <p:spPr>
          <a:xfrm>
            <a:off x="7407235" y="2845118"/>
            <a:ext cx="6486644" cy="91440"/>
          </a:xfrm>
          <a:prstGeom prst="roundRect">
            <a:avLst>
              <a:gd name="adj" fmla="val 30209"/>
            </a:avLst>
          </a:prstGeom>
          <a:solidFill>
            <a:srgbClr val="325F7B"/>
          </a:solidFill>
          <a:ln/>
        </p:spPr>
      </p:sp>
      <p:sp>
        <p:nvSpPr>
          <p:cNvPr id="12" name="Shape 9"/>
          <p:cNvSpPr/>
          <p:nvPr/>
        </p:nvSpPr>
        <p:spPr>
          <a:xfrm>
            <a:off x="10374273" y="2591753"/>
            <a:ext cx="552450" cy="552450"/>
          </a:xfrm>
          <a:prstGeom prst="roundRect">
            <a:avLst>
              <a:gd name="adj" fmla="val 165517"/>
            </a:avLst>
          </a:prstGeom>
          <a:solidFill>
            <a:srgbClr val="325F7B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008" y="2729865"/>
            <a:ext cx="220980" cy="276225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614166" y="3328273"/>
            <a:ext cx="2874407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Недостаточность Данных</a:t>
            </a:r>
            <a:endParaRPr lang="en-US" sz="2000" b="1" dirty="0"/>
          </a:p>
        </p:txBody>
      </p:sp>
      <p:sp>
        <p:nvSpPr>
          <p:cNvPr id="15" name="Text 11"/>
          <p:cNvSpPr/>
          <p:nvPr/>
        </p:nvSpPr>
        <p:spPr>
          <a:xfrm>
            <a:off x="7614166" y="3726418"/>
            <a:ext cx="6072783" cy="884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Отсутствие или недостаточность данных по оценке уровня производства и переработки отходов по отраслям является основной проблемой управления ресурсами.</a:t>
            </a:r>
            <a:endParaRPr lang="en-US" sz="2000" dirty="0"/>
          </a:p>
        </p:txBody>
      </p:sp>
      <p:sp>
        <p:nvSpPr>
          <p:cNvPr id="16" name="Shape 12"/>
          <p:cNvSpPr/>
          <p:nvPr/>
        </p:nvSpPr>
        <p:spPr>
          <a:xfrm>
            <a:off x="1035487" y="5369123"/>
            <a:ext cx="6486644" cy="1949410"/>
          </a:xfrm>
          <a:prstGeom prst="roundRect">
            <a:avLst>
              <a:gd name="adj" fmla="val 5629"/>
            </a:avLst>
          </a:prstGeom>
          <a:solidFill>
            <a:srgbClr val="FFFCF5"/>
          </a:solidFill>
          <a:ln/>
        </p:spPr>
      </p:sp>
      <p:sp>
        <p:nvSpPr>
          <p:cNvPr id="17" name="Shape 13"/>
          <p:cNvSpPr/>
          <p:nvPr/>
        </p:nvSpPr>
        <p:spPr>
          <a:xfrm>
            <a:off x="736521" y="5254823"/>
            <a:ext cx="6486644" cy="91440"/>
          </a:xfrm>
          <a:prstGeom prst="roundRect">
            <a:avLst>
              <a:gd name="adj" fmla="val 30209"/>
            </a:avLst>
          </a:prstGeom>
          <a:solidFill>
            <a:srgbClr val="325F7B"/>
          </a:solidFill>
          <a:ln/>
        </p:spPr>
      </p:sp>
      <p:sp>
        <p:nvSpPr>
          <p:cNvPr id="18" name="Shape 14"/>
          <p:cNvSpPr/>
          <p:nvPr/>
        </p:nvSpPr>
        <p:spPr>
          <a:xfrm>
            <a:off x="3703558" y="5001458"/>
            <a:ext cx="552450" cy="552450"/>
          </a:xfrm>
          <a:prstGeom prst="roundRect">
            <a:avLst>
              <a:gd name="adj" fmla="val 165517"/>
            </a:avLst>
          </a:prstGeom>
          <a:solidFill>
            <a:srgbClr val="325F7B"/>
          </a:solidFill>
          <a:ln/>
        </p:spPr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293" y="5139571"/>
            <a:ext cx="220980" cy="276225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43451" y="5737979"/>
            <a:ext cx="4122420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Слабая Инфраструктура Управления</a:t>
            </a:r>
            <a:endParaRPr lang="en-US" sz="2000" b="1" dirty="0"/>
          </a:p>
        </p:txBody>
      </p:sp>
      <p:sp>
        <p:nvSpPr>
          <p:cNvPr id="21" name="Text 16"/>
          <p:cNvSpPr/>
          <p:nvPr/>
        </p:nvSpPr>
        <p:spPr>
          <a:xfrm>
            <a:off x="943451" y="6136124"/>
            <a:ext cx="6072783" cy="884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Управление отходами недостаточно структурировано, с недостаточным уровнем развития политики и инфраструктуры вторичного использования.</a:t>
            </a:r>
            <a:endParaRPr lang="en-US" sz="2000" dirty="0"/>
          </a:p>
        </p:txBody>
      </p:sp>
      <p:sp>
        <p:nvSpPr>
          <p:cNvPr id="22" name="Shape 17"/>
          <p:cNvSpPr/>
          <p:nvPr/>
        </p:nvSpPr>
        <p:spPr>
          <a:xfrm>
            <a:off x="7407235" y="5277683"/>
            <a:ext cx="6486644" cy="1949410"/>
          </a:xfrm>
          <a:prstGeom prst="roundRect">
            <a:avLst>
              <a:gd name="adj" fmla="val 5629"/>
            </a:avLst>
          </a:prstGeom>
          <a:solidFill>
            <a:srgbClr val="FFFCF5"/>
          </a:solidFill>
          <a:ln/>
        </p:spPr>
      </p:sp>
      <p:sp>
        <p:nvSpPr>
          <p:cNvPr id="23" name="Shape 18"/>
          <p:cNvSpPr/>
          <p:nvPr/>
        </p:nvSpPr>
        <p:spPr>
          <a:xfrm>
            <a:off x="7407235" y="5254823"/>
            <a:ext cx="6486644" cy="91440"/>
          </a:xfrm>
          <a:prstGeom prst="roundRect">
            <a:avLst>
              <a:gd name="adj" fmla="val 30209"/>
            </a:avLst>
          </a:prstGeom>
          <a:solidFill>
            <a:srgbClr val="325F7B"/>
          </a:solidFill>
          <a:ln/>
        </p:spPr>
      </p:sp>
      <p:sp>
        <p:nvSpPr>
          <p:cNvPr id="24" name="Shape 19"/>
          <p:cNvSpPr/>
          <p:nvPr/>
        </p:nvSpPr>
        <p:spPr>
          <a:xfrm>
            <a:off x="10374273" y="5001458"/>
            <a:ext cx="552450" cy="552450"/>
          </a:xfrm>
          <a:prstGeom prst="roundRect">
            <a:avLst>
              <a:gd name="adj" fmla="val 165517"/>
            </a:avLst>
          </a:prstGeom>
          <a:solidFill>
            <a:srgbClr val="325F7B"/>
          </a:solidFill>
          <a:ln/>
        </p:spPr>
      </p:sp>
      <p:pic>
        <p:nvPicPr>
          <p:cNvPr id="2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0008" y="5139571"/>
            <a:ext cx="220980" cy="276225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7614166" y="5737979"/>
            <a:ext cx="438423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Отсутствие Национальных Стандартов</a:t>
            </a:r>
            <a:endParaRPr lang="en-US" sz="2000" b="1" dirty="0"/>
          </a:p>
        </p:txBody>
      </p:sp>
      <p:sp>
        <p:nvSpPr>
          <p:cNvPr id="27" name="Text 21"/>
          <p:cNvSpPr/>
          <p:nvPr/>
        </p:nvSpPr>
        <p:spPr>
          <a:xfrm>
            <a:off x="7614166" y="6136124"/>
            <a:ext cx="6072783" cy="884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Неполнота информации послужила причиной недостаточности разработки и внедрения национальных стандартов по производству и использованию отходов.</a:t>
            </a:r>
            <a:endParaRPr lang="en-US" sz="2000" dirty="0"/>
          </a:p>
        </p:txBody>
      </p:sp>
      <p:sp>
        <p:nvSpPr>
          <p:cNvPr id="28" name="Text 22"/>
          <p:cNvSpPr/>
          <p:nvPr/>
        </p:nvSpPr>
        <p:spPr>
          <a:xfrm>
            <a:off x="736521" y="7434263"/>
            <a:ext cx="13157359" cy="552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u="sng" dirty="0">
                <a:solidFill>
                  <a:srgbClr val="2B41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Недостаток открытых материалов создает серьезные ограничения для разработки </a:t>
            </a:r>
            <a:r>
              <a:rPr lang="en-US" sz="2000" u="sng" dirty="0" err="1">
                <a:solidFill>
                  <a:srgbClr val="2B41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эффективных</a:t>
            </a:r>
            <a:r>
              <a:rPr lang="en-US" sz="2000" u="sng" dirty="0">
                <a:solidFill>
                  <a:srgbClr val="2B41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sz="2000" u="sng" dirty="0" err="1">
                <a:solidFill>
                  <a:srgbClr val="2B41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мероприятий</a:t>
            </a:r>
            <a:r>
              <a:rPr lang="en-US" sz="2000" u="sng" dirty="0">
                <a:solidFill>
                  <a:srgbClr val="2B41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по защите окружающей среды.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9AF97AC-517B-3606-72C3-C189587EDD18}"/>
              </a:ext>
            </a:extLst>
          </p:cNvPr>
          <p:cNvSpPr/>
          <p:nvPr/>
        </p:nvSpPr>
        <p:spPr>
          <a:xfrm>
            <a:off x="12766876" y="7707154"/>
            <a:ext cx="1817804" cy="45339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7038490-7B78-0C50-40A5-524AEFBE6376}"/>
              </a:ext>
            </a:extLst>
          </p:cNvPr>
          <p:cNvSpPr/>
          <p:nvPr/>
        </p:nvSpPr>
        <p:spPr>
          <a:xfrm>
            <a:off x="12766876" y="7707154"/>
            <a:ext cx="1817804" cy="453390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465296" y="319921"/>
            <a:ext cx="11477660" cy="290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4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Анализ Отходов и Пример Электронного Мусора</a:t>
            </a:r>
            <a:endParaRPr lang="en-US" sz="2400" b="1" dirty="0"/>
          </a:p>
        </p:txBody>
      </p:sp>
      <p:sp>
        <p:nvSpPr>
          <p:cNvPr id="3" name="Text 1"/>
          <p:cNvSpPr/>
          <p:nvPr/>
        </p:nvSpPr>
        <p:spPr>
          <a:xfrm>
            <a:off x="1251347" y="755927"/>
            <a:ext cx="12665376" cy="1102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167269" y="1393902"/>
            <a:ext cx="8441472" cy="2972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dirty="0" err="1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Для</a:t>
            </a:r>
            <a:r>
              <a:rPr lang="en-US" sz="200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Кыргызской Республики </a:t>
            </a:r>
            <a:r>
              <a:rPr lang="en-US" sz="2000" dirty="0" err="1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значимой</a:t>
            </a:r>
            <a:r>
              <a:rPr lang="en-US" sz="200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</a:t>
            </a:r>
            <a:r>
              <a:rPr lang="en-US" sz="2000" dirty="0" err="1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проблемой</a:t>
            </a:r>
            <a:r>
              <a:rPr lang="en-US" sz="200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dirty="0" err="1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являются</a:t>
            </a:r>
            <a:r>
              <a:rPr lang="en-US" sz="200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b="1" dirty="0" err="1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электронные</a:t>
            </a:r>
            <a:endParaRPr lang="en-US" sz="2000" b="1" dirty="0"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2000" b="1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отходы</a:t>
            </a:r>
            <a:r>
              <a:rPr lang="en-US" sz="200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(использованные компьютеры, </a:t>
            </a:r>
            <a:r>
              <a:rPr lang="en-US" sz="2000" dirty="0" err="1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телефоны</a:t>
            </a:r>
            <a:r>
              <a:rPr lang="en-US" sz="200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бытовая </a:t>
            </a:r>
            <a:r>
              <a:rPr lang="en-US" sz="2000" dirty="0" err="1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техника</a:t>
            </a:r>
            <a:r>
              <a:rPr lang="en-US" sz="2000" dirty="0"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К примеру, объем таких отходов в Кыргызстане в 2019 году составил 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10 килотонн (</a:t>
            </a:r>
            <a:r>
              <a:rPr lang="ru-RU" sz="2000" dirty="0" err="1"/>
              <a:t>кт</a:t>
            </a:r>
            <a:r>
              <a:rPr lang="ru-RU" sz="2000" dirty="0"/>
              <a:t>) в год, или 1,5 килограмма (кг) на человека в год,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 что позволяет рассчитать уровень официального сбора и переработки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ru-RU" sz="2000" dirty="0"/>
              <a:t> электронных отходов в районе около 0,1% (3, 2024). 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465296" y="1666161"/>
            <a:ext cx="3281243" cy="383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endParaRPr lang="en-US" sz="3000" dirty="0">
              <a:solidFill>
                <a:srgbClr val="325F7B"/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en-US" sz="3000" dirty="0">
              <a:solidFill>
                <a:srgbClr val="325F7B"/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en-US" sz="3000" dirty="0">
              <a:solidFill>
                <a:srgbClr val="325F7B"/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en-US" sz="3000" b="1" dirty="0">
              <a:solidFill>
                <a:srgbClr val="325F7B"/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251347" y="2195274"/>
            <a:ext cx="1709142" cy="181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endParaRPr lang="en-US" b="1" dirty="0"/>
          </a:p>
        </p:txBody>
      </p:sp>
      <p:sp>
        <p:nvSpPr>
          <p:cNvPr id="7" name="Text 5"/>
          <p:cNvSpPr/>
          <p:nvPr/>
        </p:nvSpPr>
        <p:spPr>
          <a:xfrm>
            <a:off x="465296" y="2493288"/>
            <a:ext cx="3281243" cy="186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endParaRPr lang="en-US" dirty="0"/>
          </a:p>
        </p:txBody>
      </p:sp>
      <p:sp>
        <p:nvSpPr>
          <p:cNvPr id="8" name="Text 6"/>
          <p:cNvSpPr/>
          <p:nvPr/>
        </p:nvSpPr>
        <p:spPr>
          <a:xfrm>
            <a:off x="3891915" y="1666161"/>
            <a:ext cx="3281363" cy="383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endParaRPr lang="en-US" sz="3000" dirty="0">
              <a:solidFill>
                <a:srgbClr val="325F7B"/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en-US" sz="3000" dirty="0">
              <a:solidFill>
                <a:srgbClr val="325F7B"/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en-US" sz="3000" dirty="0">
              <a:solidFill>
                <a:srgbClr val="325F7B"/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4805482" y="2195274"/>
            <a:ext cx="1454229" cy="181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3891915" y="2493288"/>
            <a:ext cx="3281363" cy="186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dirty="0"/>
          </a:p>
        </p:txBody>
      </p:sp>
      <p:sp>
        <p:nvSpPr>
          <p:cNvPr id="11" name="Text 9"/>
          <p:cNvSpPr/>
          <p:nvPr/>
        </p:nvSpPr>
        <p:spPr>
          <a:xfrm>
            <a:off x="2178606" y="2970133"/>
            <a:ext cx="3281243" cy="383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endParaRPr lang="en-US" sz="3000" dirty="0"/>
          </a:p>
        </p:txBody>
      </p:sp>
      <p:sp>
        <p:nvSpPr>
          <p:cNvPr id="12" name="Text 10"/>
          <p:cNvSpPr/>
          <p:nvPr/>
        </p:nvSpPr>
        <p:spPr>
          <a:xfrm>
            <a:off x="3026569" y="3499247"/>
            <a:ext cx="1585198" cy="181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400"/>
              </a:lnSpc>
              <a:buNone/>
            </a:pP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2178606" y="3797260"/>
            <a:ext cx="3281243" cy="3721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50"/>
              </a:lnSpc>
              <a:buNone/>
            </a:pP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167269" y="4558068"/>
            <a:ext cx="8441472" cy="31490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Несмотря на наличие серьезной законодательной базы по управлению отходами, практическое внедрение технологий по переработке и вторичному использованию отходов остается на низком уровне. Этот низкий объем, однако, предоставляет уникальную возможность для </a:t>
            </a:r>
            <a:r>
              <a:rPr lang="en-US" sz="240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разработки и внедрения новой инфраструктуры</a:t>
            </a:r>
            <a:r>
              <a:rPr lang="en-US" sz="240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системы учета, контроля и регулирования, прежде чем проблема станет катастрофической.</a:t>
            </a:r>
            <a:endParaRPr lang="en-US" sz="2400" dirty="0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2173" y="1393902"/>
            <a:ext cx="5772507" cy="62366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1144</Words>
  <Application>Microsoft Office PowerPoint</Application>
  <PresentationFormat>Произвольный</PresentationFormat>
  <Paragraphs>134</Paragraphs>
  <Slides>16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MuseoModerno Medium</vt:lpstr>
      <vt:lpstr>Source Sans 3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Dinara</dc:creator>
  <cp:lastModifiedBy>Dinara</cp:lastModifiedBy>
  <cp:revision>9</cp:revision>
  <dcterms:created xsi:type="dcterms:W3CDTF">2025-10-13T15:35:23Z</dcterms:created>
  <dcterms:modified xsi:type="dcterms:W3CDTF">2025-10-18T15:17:24Z</dcterms:modified>
</cp:coreProperties>
</file>